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F082"/>
    <a:srgbClr val="B1F2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F434-DDE4-474A-8EEA-F0DDA5170D9D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06D6-584F-49DA-A837-703C05717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F434-DDE4-474A-8EEA-F0DDA5170D9D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06D6-584F-49DA-A837-703C05717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F434-DDE4-474A-8EEA-F0DDA5170D9D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06D6-584F-49DA-A837-703C05717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F434-DDE4-474A-8EEA-F0DDA5170D9D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06D6-584F-49DA-A837-703C05717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F434-DDE4-474A-8EEA-F0DDA5170D9D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06D6-584F-49DA-A837-703C05717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F434-DDE4-474A-8EEA-F0DDA5170D9D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06D6-584F-49DA-A837-703C05717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F434-DDE4-474A-8EEA-F0DDA5170D9D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06D6-584F-49DA-A837-703C05717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F434-DDE4-474A-8EEA-F0DDA5170D9D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06D6-584F-49DA-A837-703C05717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F434-DDE4-474A-8EEA-F0DDA5170D9D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06D6-584F-49DA-A837-703C05717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F434-DDE4-474A-8EEA-F0DDA5170D9D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06D6-584F-49DA-A837-703C05717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EF434-DDE4-474A-8EEA-F0DDA5170D9D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F06D6-584F-49DA-A837-703C05717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EF434-DDE4-474A-8EEA-F0DDA5170D9D}" type="datetimeFigureOut">
              <a:rPr lang="ru-RU" smtClean="0"/>
              <a:pPr/>
              <a:t>28.05.2015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F06D6-584F-49DA-A837-703C05717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80528" y="2276872"/>
            <a:ext cx="9649072" cy="147002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Перспективное и календарное планирование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перспективного планирования необходимо: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Перспективный план воспитателей по обучению татарскому языку;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Список подвижных игр народов Поволжья;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График проведения этих игр;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Предлагаемая таблица.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F0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" y="0"/>
          <a:ext cx="9144001" cy="6858000"/>
        </p:xfrm>
        <a:graphic>
          <a:graphicData uri="http://schemas.openxmlformats.org/drawingml/2006/table">
            <a:tbl>
              <a:tblPr/>
              <a:tblGrid>
                <a:gridCol w="666151"/>
                <a:gridCol w="2229580"/>
                <a:gridCol w="2044438"/>
                <a:gridCol w="2316101"/>
                <a:gridCol w="1887731"/>
              </a:tblGrid>
              <a:tr h="4934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№ НОД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2 неделя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3 неделя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4 неделя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5 неделя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36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НОД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№ 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Дата: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Тема: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“Кем нишли?”</a:t>
                      </a:r>
                      <a:r>
                        <a:rPr lang="ru-RU" sz="1200" i="1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“Что делает”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Словарная работа: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нишли?, йоклый, утыра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С/и:”Эхо”, “Спроси-ответ</a:t>
                      </a:r>
                      <a:r>
                        <a:rPr lang="ru-RU" sz="1200" i="1">
                          <a:latin typeface="Times New Roman"/>
                          <a:ea typeface="Calibri"/>
                          <a:cs typeface="Times New Roman"/>
                        </a:rPr>
                        <a:t>ь».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Calibri"/>
                          <a:cs typeface="Times New Roman"/>
                        </a:rPr>
                        <a:t>Д/и: «Что делает?»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Дата: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Тема: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“Кем нишли?”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Словарная работа: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latin typeface="Times New Roman"/>
                          <a:ea typeface="Calibri"/>
                          <a:cs typeface="Times New Roman"/>
                        </a:rPr>
                        <a:t>Бу кем?, нишли?, йоклый, утыра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 i="1">
                          <a:latin typeface="Times New Roman"/>
                          <a:ea typeface="Calibri"/>
                          <a:cs typeface="Times New Roman"/>
                        </a:rPr>
                        <a:t>С/и</a:t>
                      </a:r>
                      <a:r>
                        <a:rPr lang="tt-RU" sz="1200">
                          <a:latin typeface="Times New Roman"/>
                          <a:ea typeface="Calibri"/>
                          <a:cs typeface="Times New Roman"/>
                        </a:rPr>
                        <a:t> “Эхо”, “Спроси-ответ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ь».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 i="1">
                          <a:latin typeface="Times New Roman"/>
                          <a:ea typeface="Calibri"/>
                          <a:cs typeface="Times New Roman"/>
                        </a:rPr>
                        <a:t>Д/и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 “Кем нишли?”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Дата: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Тема: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“Нишлисең?-Что делаеш</a:t>
                      </a:r>
                      <a:r>
                        <a:rPr lang="ru-RU" sz="1200" i="1">
                          <a:latin typeface="Times New Roman"/>
                          <a:ea typeface="Calibri"/>
                          <a:cs typeface="Times New Roman"/>
                        </a:rPr>
                        <a:t>ь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Словарная работа: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latin typeface="Times New Roman"/>
                          <a:ea typeface="Calibri"/>
                          <a:cs typeface="Times New Roman"/>
                        </a:rPr>
                        <a:t>нишлисең?, ашыйм, эчәм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 i="1">
                          <a:latin typeface="Times New Roman"/>
                          <a:ea typeface="Calibri"/>
                          <a:cs typeface="Times New Roman"/>
                        </a:rPr>
                        <a:t>С/и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 “Эхо”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 i="1">
                          <a:latin typeface="Times New Roman"/>
                          <a:ea typeface="Calibri"/>
                          <a:cs typeface="Times New Roman"/>
                        </a:rPr>
                        <a:t>Диалог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”Разговор по телефону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Дата: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Тема: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“Нишлисең?-Что делаеш</a:t>
                      </a:r>
                      <a:r>
                        <a:rPr lang="ru-RU" sz="1200" i="1">
                          <a:latin typeface="Times New Roman"/>
                          <a:ea typeface="Calibri"/>
                          <a:cs typeface="Times New Roman"/>
                        </a:rPr>
                        <a:t>ь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Словарная работа: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latin typeface="Times New Roman"/>
                          <a:ea typeface="Calibri"/>
                          <a:cs typeface="Times New Roman"/>
                        </a:rPr>
                        <a:t>нишлисең?, ашыйм, эчәм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 i="1">
                          <a:latin typeface="Times New Roman"/>
                          <a:ea typeface="Calibri"/>
                          <a:cs typeface="Times New Roman"/>
                        </a:rPr>
                        <a:t>С/и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 “Эхо”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 i="1">
                          <a:latin typeface="Times New Roman"/>
                          <a:ea typeface="Calibri"/>
                          <a:cs typeface="Times New Roman"/>
                        </a:rPr>
                        <a:t>Диалог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”Разговор по телефону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06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НОД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№ 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Дата: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Тема: </a:t>
                      </a:r>
                      <a:r>
                        <a:rPr lang="tt-RU" sz="1200" i="1" dirty="0">
                          <a:latin typeface="Times New Roman"/>
                          <a:ea typeface="Calibri"/>
                          <a:cs typeface="Times New Roman"/>
                        </a:rPr>
                        <a:t>“</a:t>
                      </a:r>
                      <a:r>
                        <a:rPr lang="ru-RU" sz="1200" i="1" dirty="0">
                          <a:latin typeface="Times New Roman"/>
                          <a:ea typeface="Calibri"/>
                          <a:cs typeface="Times New Roman"/>
                        </a:rPr>
                        <a:t>Просмотр мультфильма</a:t>
                      </a:r>
                      <a:r>
                        <a:rPr lang="tt-RU" sz="1200" i="1" dirty="0">
                          <a:latin typeface="Times New Roman"/>
                          <a:ea typeface="Calibri"/>
                          <a:cs typeface="Times New Roman"/>
                        </a:rPr>
                        <a:t>”</a:t>
                      </a:r>
                      <a:r>
                        <a:rPr lang="ru-RU" sz="1200" i="1" dirty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Словарная работа: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i="1" dirty="0">
                          <a:latin typeface="Times New Roman"/>
                          <a:ea typeface="Calibri"/>
                          <a:cs typeface="Times New Roman"/>
                        </a:rPr>
                        <a:t>Утыра, утырам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Дата: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Тема: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“Әкият илендә”- “В стране сказок”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Словарная работа: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утырам.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 i="1">
                          <a:latin typeface="Times New Roman"/>
                          <a:ea typeface="Calibri"/>
                          <a:cs typeface="Times New Roman"/>
                        </a:rPr>
                        <a:t>Д/и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 “Нишли”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Дата: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Тема: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“Кем нишли-Что делает?”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Словарная работа: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ашый, эчә, ашыйм, эчәм.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t-RU" sz="1200" b="1" i="1">
                          <a:latin typeface="Times New Roman"/>
                          <a:ea typeface="Calibri"/>
                          <a:cs typeface="Times New Roman"/>
                        </a:rPr>
                        <a:t>С/и: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“Кем нишли?”, “Син нишлисең?”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Дата: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Тема: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“Кем нишли-Что делает?”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Словарная работа: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ашый, эчә, ашыйм, эчәм.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t-RU" sz="1200" b="1" i="1">
                          <a:latin typeface="Times New Roman"/>
                          <a:ea typeface="Calibri"/>
                          <a:cs typeface="Times New Roman"/>
                        </a:rPr>
                        <a:t>С/и: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“Кем нишли?”, “Син нишлисең?”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03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НОД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№ 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Дата: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Тема: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“Бу нәрсә?”-“Что это?”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Словарная работа: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 бу нәрсә?, нишли?, йоклый, утыра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Д/и: “Угадай”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С.р/и: “Магазин игрушек”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Дата: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Тема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Дусларны сыйлыйбыз-Угощаем друзей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Словарная работа: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latin typeface="Times New Roman"/>
                          <a:ea typeface="Calibri"/>
                          <a:cs typeface="Times New Roman"/>
                        </a:rPr>
                        <a:t>ашый, эчә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Calibri"/>
                          <a:cs typeface="Times New Roman"/>
                        </a:rPr>
                        <a:t>С/и: </a:t>
                      </a:r>
                      <a:r>
                        <a:rPr lang="tt-RU" sz="1200">
                          <a:latin typeface="Times New Roman"/>
                          <a:ea typeface="Calibri"/>
                          <a:cs typeface="Times New Roman"/>
                        </a:rPr>
                        <a:t>“Угощаем Акбай, Мияу”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Calibri"/>
                          <a:cs typeface="Times New Roman"/>
                        </a:rPr>
                        <a:t>Игровая ситуация: </a:t>
                      </a:r>
                      <a:r>
                        <a:rPr lang="tt-RU" sz="1200">
                          <a:latin typeface="Times New Roman"/>
                          <a:ea typeface="Calibri"/>
                          <a:cs typeface="Times New Roman"/>
                        </a:rPr>
                        <a:t>“Угости друга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Дата: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Тема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tt-RU" sz="1200" i="1">
                          <a:latin typeface="Times New Roman"/>
                          <a:ea typeface="Calibri"/>
                          <a:cs typeface="Times New Roman"/>
                        </a:rPr>
                        <a:t>Дусларны сыйлыйбыз-Угощаем друзей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Словарная работа: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latin typeface="Times New Roman"/>
                          <a:ea typeface="Calibri"/>
                          <a:cs typeface="Times New Roman"/>
                        </a:rPr>
                        <a:t>ашый, эчә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Calibri"/>
                          <a:cs typeface="Times New Roman"/>
                        </a:rPr>
                        <a:t>С/и: </a:t>
                      </a:r>
                      <a:r>
                        <a:rPr lang="tt-RU" sz="1200">
                          <a:latin typeface="Times New Roman"/>
                          <a:ea typeface="Calibri"/>
                          <a:cs typeface="Times New Roman"/>
                        </a:rPr>
                        <a:t>“Угощаем Акбай, Мияу”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Calibri"/>
                          <a:cs typeface="Times New Roman"/>
                        </a:rPr>
                        <a:t>Игровая ситуация: </a:t>
                      </a:r>
                      <a:r>
                        <a:rPr lang="tt-RU" sz="1200">
                          <a:latin typeface="Times New Roman"/>
                          <a:ea typeface="Calibri"/>
                          <a:cs typeface="Times New Roman"/>
                        </a:rPr>
                        <a:t>“Угости друга</a:t>
                      </a:r>
                      <a:r>
                        <a:rPr lang="tt-RU" sz="1200" b="1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Дата: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Тема: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t-RU" sz="1200" i="1" dirty="0">
                          <a:latin typeface="Times New Roman"/>
                          <a:ea typeface="Calibri"/>
                          <a:cs typeface="Times New Roman"/>
                        </a:rPr>
                        <a:t>“Әйдәгз уйныйбыз-Давайте поиграм”-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Словарная работа: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i="1" dirty="0">
                          <a:latin typeface="Times New Roman"/>
                          <a:ea typeface="Calibri"/>
                          <a:cs typeface="Times New Roman"/>
                        </a:rPr>
                        <a:t>Уйный, уйныйм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b="1" i="1" dirty="0">
                          <a:latin typeface="Times New Roman"/>
                          <a:ea typeface="Calibri"/>
                          <a:cs typeface="Times New Roman"/>
                        </a:rPr>
                        <a:t>Д/и</a:t>
                      </a:r>
                      <a:r>
                        <a:rPr lang="tt-RU" sz="1200" i="1" dirty="0">
                          <a:latin typeface="Times New Roman"/>
                          <a:ea typeface="Calibri"/>
                          <a:cs typeface="Times New Roman"/>
                        </a:rPr>
                        <a:t> “Разговор по телефону”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563" marR="43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F0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19672" y="116632"/>
          <a:ext cx="6264696" cy="6628244"/>
        </p:xfrm>
        <a:graphic>
          <a:graphicData uri="http://schemas.openxmlformats.org/drawingml/2006/table">
            <a:tbl>
              <a:tblPr/>
              <a:tblGrid>
                <a:gridCol w="1270137"/>
                <a:gridCol w="4994559"/>
              </a:tblGrid>
              <a:tr h="1892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Месяц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54" marR="32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Подвижные игры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54" marR="32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35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latin typeface="Times New Roman"/>
                          <a:ea typeface="Calibri"/>
                          <a:cs typeface="Times New Roman"/>
                        </a:rPr>
                        <a:t>Октябрь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Декабрь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latin typeface="Times New Roman"/>
                          <a:ea typeface="Calibri"/>
                          <a:cs typeface="Times New Roman"/>
                        </a:rPr>
                        <a:t>Январь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latin typeface="Times New Roman"/>
                          <a:ea typeface="Calibri"/>
                          <a:cs typeface="Times New Roman"/>
                        </a:rPr>
                        <a:t>Февраль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Март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Апрель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54" marR="32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Татарская народная игра  «Продаем горшки»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Татарская народная игра «Хлопушка»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Татарская народная игра «</a:t>
                      </a:r>
                      <a:r>
                        <a:rPr lang="ru-RU" sz="1050" dirty="0" err="1">
                          <a:latin typeface="Times New Roman"/>
                          <a:ea typeface="Calibri"/>
                          <a:cs typeface="Times New Roman"/>
                        </a:rPr>
                        <a:t>Тимербай</a:t>
                      </a: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Татарская народная игра «Мяч по кругу»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Русская народная игра «Гуси – лебеди»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Русская народная игра «Медведь и пчелы»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Русская народная игра «Горелки»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Русская народная игра «Чучело»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Чувашская народная игра «Умей быть ловким»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Чувашская народная игра «Луна и солнце» 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Чувашская народная игра «Летучая мышь»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Чувашская народная игра «Тили – рам»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Башкирская народная игра «Палка - </a:t>
                      </a:r>
                      <a:r>
                        <a:rPr lang="ru-RU" sz="1050" dirty="0" err="1">
                          <a:latin typeface="Times New Roman"/>
                          <a:ea typeface="Calibri"/>
                          <a:cs typeface="Times New Roman"/>
                        </a:rPr>
                        <a:t>кидалка</a:t>
                      </a: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Башкирская народная игра «Липкие пенечки»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Башкирская народная игра «Стрелок»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Башкирская народная игра «Юрта»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Татарская народная игра  «Серый волк»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Татарская народная игра «</a:t>
                      </a:r>
                      <a:r>
                        <a:rPr lang="ru-RU" sz="1050" dirty="0" err="1">
                          <a:latin typeface="Times New Roman"/>
                          <a:ea typeface="Calibri"/>
                          <a:cs typeface="Times New Roman"/>
                        </a:rPr>
                        <a:t>Тимербай</a:t>
                      </a: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Татарская народная игра «Займи место»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 Русская  народная игра «Стадо»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 Русская народная игра «Заря»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 Русская  народная игра «Краски»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 Русская народная игра «Чучело»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Марийская  народная игра «Катание мяча»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Марийская народная игра «</a:t>
                      </a:r>
                      <a:r>
                        <a:rPr lang="ru-RU" sz="1050" dirty="0" err="1">
                          <a:latin typeface="Times New Roman"/>
                          <a:ea typeface="Calibri"/>
                          <a:cs typeface="Times New Roman"/>
                        </a:rPr>
                        <a:t>Биляша</a:t>
                      </a: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Мордовская народная игра «Котел»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Calibri"/>
                          <a:cs typeface="Times New Roman"/>
                        </a:rPr>
                        <a:t>Мордовская народная игра «Круговой»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Мордовская народная игра «Салки»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Мордовская народная игра «Раю - </a:t>
                      </a:r>
                      <a:r>
                        <a:rPr lang="ru-RU" sz="1050" dirty="0" err="1">
                          <a:latin typeface="Times New Roman"/>
                          <a:ea typeface="Times New Roman"/>
                          <a:cs typeface="Times New Roman"/>
                        </a:rPr>
                        <a:t>раю</a:t>
                      </a: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Удмуртская народная игра  «Собирай шишки»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Удмуртская народная игра «Игра с платочком»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Удмуртская народная игра «Охота на лося»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Удмуртская народная игра «Водяной»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Развлечение «Ярмарка народных игр»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454" marR="324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F0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3" y="1556792"/>
          <a:ext cx="8784976" cy="3456383"/>
        </p:xfrm>
        <a:graphic>
          <a:graphicData uri="http://schemas.openxmlformats.org/drawingml/2006/table">
            <a:tbl>
              <a:tblPr/>
              <a:tblGrid>
                <a:gridCol w="1752124"/>
                <a:gridCol w="1752124"/>
                <a:gridCol w="1751528"/>
                <a:gridCol w="1752124"/>
                <a:gridCol w="1777076"/>
              </a:tblGrid>
              <a:tr h="700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Месяцы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Младшие группы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Средние группы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Старшие группы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Подготовительные группы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Россия, 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Октябрь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Россия, 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Россия, 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Чувашия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Чувашия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Декабрь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Россия, 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Башкортостан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Башкортостан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Январь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Россия, 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Февраль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Россия, 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Март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Россия, 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Чувашия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Марий - Эль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Апрель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Россия, 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Башкортостан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Мордовия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Россия, Татарстан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latin typeface="Times New Roman"/>
                          <a:ea typeface="Calibri"/>
                          <a:cs typeface="Times New Roman"/>
                        </a:rPr>
                        <a:t>Россия, Татарстан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Удмуртия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69269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График  работы по НРК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F0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02" cy="6877158"/>
        </p:xfrm>
        <a:graphic>
          <a:graphicData uri="http://schemas.openxmlformats.org/drawingml/2006/table">
            <a:tbl>
              <a:tblPr/>
              <a:tblGrid>
                <a:gridCol w="316902"/>
                <a:gridCol w="1655116"/>
                <a:gridCol w="1181987"/>
                <a:gridCol w="1103597"/>
                <a:gridCol w="1339883"/>
                <a:gridCol w="1103040"/>
                <a:gridCol w="1125834"/>
                <a:gridCol w="1317643"/>
              </a:tblGrid>
              <a:tr h="3466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нод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Вводная часть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Обучение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Закрепление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Совершенствование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Подвижные игры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Заключительная часть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Работа по УМК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2548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 занятие</a:t>
                      </a:r>
                    </a:p>
                  </a:txBody>
                  <a:tcPr marL="40047" marR="4004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Х. друг за другом, Ф. впереди. Х. на носках, скрещивая вверху Ф.  Х. широким шагом, пряча Ф. за спиной и показывая его вперед. Легкий бег. Х. с наклонами, постукивая палочками об пол. Прыжки ноги вместе, Ф. вместе – ноги врозь, Ф. врозь. Бег в среднем темпе с заданием.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Построение в колонну по3 ОРУ  с флажками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Ходьба по  скамейке прямо, приставляя пятку одной ноги к носку другой, с мешочком на голове.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Прыжки на двух ногах через шнуры (6-8 шт.) 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40-60 см. Метание М. в гор/ цель  рас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2-3м, от плеча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Ползание по  скамейке на ладонях и коленях с мешочком на спине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"Займи мешочек".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«Моя семья»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"Что мы делали - не скажем..."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Хәерле иртә-</a:t>
                      </a:r>
                      <a:r>
                        <a:rPr lang="tt-RU" sz="1200">
                          <a:latin typeface="Times New Roman"/>
                          <a:ea typeface="Times New Roman"/>
                          <a:cs typeface="Times New Roman"/>
                        </a:rPr>
                        <a:t>доброе утро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Сау булыгыз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(Эти, Эни, Абый, Апа, Бабай, Эби)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268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 занятие</a:t>
                      </a:r>
                    </a:p>
                  </a:txBody>
                  <a:tcPr marL="40047" marR="4004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Ходьба по скамейке боком, перешагивая через набивные мячи.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Лазание в обручи передом.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Спрыгивание с 2-3 предметов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200"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=40 см. Прыжки из обруча в обруч.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"Догони свою пару".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"Ворота".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r>
                        <a:rPr lang="tt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әерле көн-</a:t>
                      </a:r>
                      <a:r>
                        <a:rPr lang="tt-RU" sz="1200">
                          <a:latin typeface="Times New Roman"/>
                          <a:ea typeface="Times New Roman"/>
                          <a:cs typeface="Times New Roman"/>
                        </a:rPr>
                        <a:t>добрый ден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Сау булыгыз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0872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 занятие</a:t>
                      </a:r>
                    </a:p>
                  </a:txBody>
                  <a:tcPr marL="40047" marR="4004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Х. мелким и широким шагом. Х. перекатом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с пятки на носок. Х."косарь", "пингвины". Бег с изменением направления. Ходьба "собаки", "пауки", "великаны". "Олени" (прямой галоп). Бег, высоко поднимая колени.                             Обычный бег.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Построение в колонну по3 ОРУ с  палками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Перебрасывание мяча двумя руками из-за головы, стоя в шеренге (3 м.)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Перебрасывание мяча друг другу двумя руками снизу, стоя в шеренге (3м.)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Бросание мяча вверх одной рукой , ловля – двумя руками. Отбивание мяча П и Л рукой на месте до 10раз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Тат. нар. игра "Продаем горшки".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"У кого мяч?".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Исәнмесез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Д/и « У кого какой мяч»( цвет и величина)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Сау булыгыз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6710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 занятие</a:t>
                      </a:r>
                    </a:p>
                  </a:txBody>
                  <a:tcPr marL="40047" marR="4004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Ходьба по скамейке, перешагивая через бруски, мяч впереди в вытянутых руках.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Прыжки с зажатым между ног мячом.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Ползание между предметами, прокатывая впереди мяч Ведение мяча ногами, с целью забить в ворота.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Эстафеты с мячом.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«Помогаем маме  мыть фрукты» с мячом</a:t>
                      </a: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r>
                        <a:rPr lang="tt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әерле көн-</a:t>
                      </a:r>
                      <a:r>
                        <a:rPr lang="tt-RU" sz="1200" dirty="0">
                          <a:latin typeface="Times New Roman"/>
                          <a:ea typeface="Times New Roman"/>
                          <a:cs typeface="Times New Roman"/>
                        </a:rPr>
                        <a:t>добрый ден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Алма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200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виноград,банан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лимон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Сау булыгыз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Календарное планирование или план выполненной работы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Необходимо: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Перспективный план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Сетка занятий;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Циклограмма;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Предлагаемая таблица.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F0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99592" y="764704"/>
          <a:ext cx="7344816" cy="5864990"/>
        </p:xfrm>
        <a:graphic>
          <a:graphicData uri="http://schemas.openxmlformats.org/drawingml/2006/table">
            <a:tbl>
              <a:tblPr/>
              <a:tblGrid>
                <a:gridCol w="864096"/>
                <a:gridCol w="5422624"/>
                <a:gridCol w="1058096"/>
              </a:tblGrid>
              <a:tr h="2423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Дни недели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Вид деятельности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время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738">
                <a:tc rowSpan="5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понедельник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Проведение утренней гимнастики.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7.40 – 9.35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8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2.      Подготовка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материалов для НОД.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НОД по расписанию.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9.35 -11.00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3.     Работа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 документацией,  методической литературой.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11.00 – 12.00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4.      Индивидуальная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работа с педагогами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12.30 -13.30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5.      Мытье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инвентаря.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13.30 -14.00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738">
                <a:tc rowSpan="5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вторник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Проведение утренней гимнастики.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7.40 – 9.35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8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2.      Подготовка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материалов для НОД.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         НОД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 расписанию.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9.35 -11.00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3.      Индивидуальная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работа по МКР (Бег, ловкость)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11.15 -12.00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4.      Подготовка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материалов для информационных стендов, консультации для родителей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12.30 – 13.30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5.      Мытье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инвентаря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13.30 -14.00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70" marR="221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07704" y="18864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Циклограмма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F0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1556792"/>
          <a:ext cx="8568950" cy="4303721"/>
        </p:xfrm>
        <a:graphic>
          <a:graphicData uri="http://schemas.openxmlformats.org/drawingml/2006/table">
            <a:tbl>
              <a:tblPr/>
              <a:tblGrid>
                <a:gridCol w="591447"/>
                <a:gridCol w="1994246"/>
                <a:gridCol w="1403319"/>
                <a:gridCol w="1255849"/>
                <a:gridCol w="1698782"/>
                <a:gridCol w="1625307"/>
              </a:tblGrid>
              <a:tr h="9262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Число и день недели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Работа с детьми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Работа с педагогами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Работа с родителями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Методическая работа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Общественная работа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2265"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Вторник 1 декабря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47" marR="4004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Гимнастики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Нод во 2мл. гр.№32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Нод в ср. гр. №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(по сетке занятий)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Индивидуальная работа по МКР (бег, ловкость)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Индивидуальная консультация с Нурсубиной А.М. по теме …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Поместила консультацию в род. уголок группы №7 по теме…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Просмотрела журналы «Инструктор по ФК» сделала карточки по физминуткам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Напечатала и поместила поздравительную открытку в профсоюзный уголок.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47" marR="400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9592" y="476672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План выполненной работы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1371</Words>
  <Application>Microsoft Office PowerPoint</Application>
  <PresentationFormat>Экран (4:3)</PresentationFormat>
  <Paragraphs>298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Перспективное и календарное планирование</vt:lpstr>
      <vt:lpstr>Для перспективного планирования необходимо:</vt:lpstr>
      <vt:lpstr>Слайд 3</vt:lpstr>
      <vt:lpstr>Слайд 4</vt:lpstr>
      <vt:lpstr>Слайд 5</vt:lpstr>
      <vt:lpstr>Слайд 6</vt:lpstr>
      <vt:lpstr>Календарное планирование или план выполненной работы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Перспективное и календарное планирование</dc:title>
  <dc:creator>Настя</dc:creator>
  <cp:lastModifiedBy>Настя</cp:lastModifiedBy>
  <cp:revision>7</cp:revision>
  <dcterms:created xsi:type="dcterms:W3CDTF">2015-05-27T15:48:39Z</dcterms:created>
  <dcterms:modified xsi:type="dcterms:W3CDTF">2015-05-28T02:28:40Z</dcterms:modified>
</cp:coreProperties>
</file>